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2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5E1FB"/>
    <a:srgbClr val="F19941"/>
    <a:srgbClr val="DA1010"/>
    <a:srgbClr val="C20E0E"/>
  </p:clrMru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FD35F-D4FC-45B2-86F4-5176C48AAA6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59567-5BCA-41DA-83EE-BBAC12796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59567-5BCA-41DA-83EE-BBAC127968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FB9BD7-248F-48F4-A5BB-31C1350849EF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003DC5-BB03-4DA8-AE0C-905360FE6D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Hcmc4EmT7Sw&amp;feature=player_embedded#!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dl.bse.vt.edu/uploads/Flash/Flash/TMDL_FATE_FINAL2.sw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ople.virginia.edu/~sos-iwla/Stream-Study/Key/MacroKeyIntr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Waters of the Big Sandy River Watershed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from “The Virginia Headwaters of the Big Sandy River: A Story of Revitalization and Nature’s Resilience”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Spills in the Headwaters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 Mine Drainage</a:t>
            </a:r>
          </a:p>
          <a:p>
            <a:r>
              <a:rPr lang="en-US" dirty="0" smtClean="0"/>
              <a:t>Impoundment Failure</a:t>
            </a:r>
          </a:p>
          <a:p>
            <a:r>
              <a:rPr lang="en-US" dirty="0" smtClean="0"/>
              <a:t>Mine water release</a:t>
            </a:r>
            <a:endParaRPr lang="en-US" dirty="0"/>
          </a:p>
        </p:txBody>
      </p:sp>
      <p:pic>
        <p:nvPicPr>
          <p:cNvPr id="4" name="Picture 3" descr="395px-Iron_hydroxide_precipitate_in_str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81200"/>
            <a:ext cx="2914428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3434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Iron hydroxide precipitate (orange) in a Missouri stream receiving acid drainage from surface coal mining.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Didymo</a:t>
            </a:r>
            <a:endParaRPr lang="en-US" dirty="0"/>
          </a:p>
        </p:txBody>
      </p:sp>
      <p:pic>
        <p:nvPicPr>
          <p:cNvPr id="4" name="Content Placeholder 3" descr="didymo1x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057400"/>
            <a:ext cx="3294137" cy="4389437"/>
          </a:xfrm>
        </p:spPr>
      </p:pic>
      <p:pic>
        <p:nvPicPr>
          <p:cNvPr id="5" name="Picture 4" descr="didymo2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505200"/>
            <a:ext cx="3962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2133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5"/>
              </a:rPr>
              <a:t>Didymo</a:t>
            </a:r>
            <a:r>
              <a:rPr lang="en-US" dirty="0" smtClean="0">
                <a:hlinkClick r:id="rId5"/>
              </a:rPr>
              <a:t> video for Allegheny County, 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Floodplain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Normal for stream ecosystem… </a:t>
            </a:r>
            <a:r>
              <a:rPr lang="en-US" i="1" dirty="0" smtClean="0"/>
              <a:t>but </a:t>
            </a:r>
            <a:r>
              <a:rPr lang="en-US" dirty="0" smtClean="0"/>
              <a:t>worsened by human impacts such as deforestation</a:t>
            </a:r>
            <a:endParaRPr lang="en-US" dirty="0"/>
          </a:p>
        </p:txBody>
      </p:sp>
      <p:pic>
        <p:nvPicPr>
          <p:cNvPr id="4" name="Picture 3" descr="800px-Grundy_Virginia_flood_1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95600"/>
            <a:ext cx="3810000" cy="260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Aerial view of flooding on the </a:t>
            </a:r>
            <a:r>
              <a:rPr lang="en-US" sz="1600" i="1" dirty="0" err="1" smtClean="0"/>
              <a:t>Levisa</a:t>
            </a:r>
            <a:r>
              <a:rPr lang="en-US" sz="1600" i="1" dirty="0" smtClean="0"/>
              <a:t> Fork River in Grundy, Virginia, USA, in 1984</a:t>
            </a:r>
            <a:endParaRPr lang="en-US" sz="1600" i="1" dirty="0"/>
          </a:p>
        </p:txBody>
      </p:sp>
      <p:pic>
        <p:nvPicPr>
          <p:cNvPr id="6" name="Picture 5" descr="742px-John_W_Flannagon_D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505200"/>
            <a:ext cx="3675126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2819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John Flannagan Dam created for flood management and water supply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Wetlands photo – Florida Everglades courtesy of Nicole Tucker</a:t>
            </a:r>
          </a:p>
          <a:p>
            <a:r>
              <a:rPr lang="en-US" dirty="0" smtClean="0"/>
              <a:t>Wetlands photos – UVA-Wise wetlands for AMD treatment courtesy of Audrey Mullins, Guest River Restoration Project</a:t>
            </a:r>
          </a:p>
          <a:p>
            <a:r>
              <a:rPr lang="en-US" dirty="0" smtClean="0"/>
              <a:t>Cows in Stream – courtesy of Wisconsin Department of Natural Resources</a:t>
            </a:r>
          </a:p>
          <a:p>
            <a:r>
              <a:rPr lang="en-US" dirty="0" smtClean="0"/>
              <a:t>Russell Fork photo – courtesy of Gene Counts</a:t>
            </a:r>
          </a:p>
          <a:p>
            <a:r>
              <a:rPr lang="en-US" dirty="0" smtClean="0"/>
              <a:t>VA SOS photo – courtesy of Nicole Tucker</a:t>
            </a:r>
          </a:p>
          <a:p>
            <a:r>
              <a:rPr lang="en-US" dirty="0" smtClean="0"/>
              <a:t>Acid </a:t>
            </a:r>
            <a:r>
              <a:rPr lang="en-US" dirty="0" smtClean="0"/>
              <a:t>Mine Drainage – courtesy of D. Hardesty, USGS Columbia Environmental Research Center.</a:t>
            </a:r>
          </a:p>
          <a:p>
            <a:r>
              <a:rPr lang="en-US" dirty="0" err="1" smtClean="0"/>
              <a:t>Didymo</a:t>
            </a:r>
            <a:r>
              <a:rPr lang="en-US" dirty="0" smtClean="0"/>
              <a:t> photos – courtesy of Tim Daley, PA DEP</a:t>
            </a:r>
          </a:p>
          <a:p>
            <a:r>
              <a:rPr lang="en-US" dirty="0" smtClean="0"/>
              <a:t>Grundy flood and John Flannagan Dam photos – courtesy of U.S. Army Corps of Engineers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1905000" cy="960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a wetland?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981200"/>
            <a:ext cx="44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area that is either permanently flooded or where soils are partially saturated with water at all times</a:t>
            </a:r>
          </a:p>
          <a:p>
            <a:endParaRPr lang="en-US" sz="2000" dirty="0" smtClean="0"/>
          </a:p>
          <a:p>
            <a:r>
              <a:rPr lang="en-US" sz="2000" dirty="0" smtClean="0"/>
              <a:t>Home to plants that love water and can survive in areas of low oxygen</a:t>
            </a:r>
          </a:p>
          <a:p>
            <a:endParaRPr lang="en-US" sz="2000" dirty="0" smtClean="0"/>
          </a:p>
          <a:p>
            <a:r>
              <a:rPr lang="en-US" sz="2000" dirty="0" smtClean="0"/>
              <a:t>Naturally formed from seeps and springs or in depressed extensions of a floodplain </a:t>
            </a:r>
          </a:p>
          <a:p>
            <a:endParaRPr lang="en-US" sz="2000" dirty="0"/>
          </a:p>
        </p:txBody>
      </p:sp>
      <p:pic>
        <p:nvPicPr>
          <p:cNvPr id="1026" name="Picture 2" descr="C:\Users\Guest\AppData\Local\Microsoft\Windows\Temporary Internet Files\Content.IE5\979R7VGU\MC9000532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762000" cy="1327505"/>
          </a:xfrm>
          <a:prstGeom prst="rect">
            <a:avLst/>
          </a:prstGeom>
          <a:noFill/>
        </p:spPr>
      </p:pic>
      <p:pic>
        <p:nvPicPr>
          <p:cNvPr id="6" name="Picture 5" descr="evergla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1981200"/>
            <a:ext cx="4673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400" dirty="0" smtClean="0"/>
              <a:t>Why should we care about them?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286000"/>
            <a:ext cx="5486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sz="2000" dirty="0" smtClean="0"/>
              <a:t>The Headwaters contains ~ 167 acres of wetlands</a:t>
            </a:r>
          </a:p>
          <a:p>
            <a:pPr marL="274320" indent="-457200">
              <a:spcAft>
                <a:spcPts val="600"/>
              </a:spcAft>
            </a:pPr>
            <a:r>
              <a:rPr lang="en-US" sz="2000" dirty="0" smtClean="0"/>
              <a:t>Act as filtration systems (Nature’s Kidneys)</a:t>
            </a:r>
          </a:p>
          <a:p>
            <a:pPr marL="274320" indent="-457200">
              <a:spcAft>
                <a:spcPts val="600"/>
              </a:spcAft>
            </a:pPr>
            <a:r>
              <a:rPr lang="en-US" sz="2000" dirty="0" smtClean="0"/>
              <a:t>Reduces flooding</a:t>
            </a:r>
          </a:p>
          <a:p>
            <a:pPr marL="274320" indent="-457200">
              <a:spcAft>
                <a:spcPts val="600"/>
              </a:spcAft>
            </a:pPr>
            <a:r>
              <a:rPr lang="en-US" sz="2000" dirty="0" smtClean="0"/>
              <a:t>Treats </a:t>
            </a:r>
            <a:r>
              <a:rPr lang="en-US" sz="2000" dirty="0"/>
              <a:t>a</a:t>
            </a:r>
            <a:r>
              <a:rPr lang="en-US" sz="2000" dirty="0" smtClean="0"/>
              <a:t>cid </a:t>
            </a:r>
            <a:r>
              <a:rPr lang="en-US" sz="2000" dirty="0"/>
              <a:t>m</a:t>
            </a:r>
            <a:r>
              <a:rPr lang="en-US" sz="2000" dirty="0" smtClean="0"/>
              <a:t>ine drainage </a:t>
            </a:r>
          </a:p>
          <a:p>
            <a:pPr marL="274320" indent="-457200">
              <a:spcAft>
                <a:spcPts val="600"/>
              </a:spcAft>
            </a:pPr>
            <a:r>
              <a:rPr lang="en-US" sz="2000" dirty="0" smtClean="0"/>
              <a:t>Protected sinc</a:t>
            </a:r>
            <a:r>
              <a:rPr lang="en-US" sz="2000" dirty="0"/>
              <a:t>e</a:t>
            </a:r>
            <a:r>
              <a:rPr lang="en-US" sz="2000" dirty="0" smtClean="0"/>
              <a:t> many plants and animals are becoming endangered or threatened</a:t>
            </a:r>
          </a:p>
          <a:p>
            <a:pPr marL="274320" indent="-457200">
              <a:spcAft>
                <a:spcPts val="600"/>
              </a:spcAft>
            </a:pPr>
            <a:r>
              <a:rPr lang="en-US" sz="2000" dirty="0" smtClean="0"/>
              <a:t>Home to hydrophilic animals and migratory birds </a:t>
            </a:r>
            <a:endParaRPr lang="en-US" sz="2000" dirty="0"/>
          </a:p>
        </p:txBody>
      </p:sp>
      <p:pic>
        <p:nvPicPr>
          <p:cNvPr id="6" name="Picture 5" descr="DSCI0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838200"/>
            <a:ext cx="4229100" cy="5638800"/>
          </a:xfrm>
          <a:prstGeom prst="rect">
            <a:avLst/>
          </a:prstGeom>
        </p:spPr>
      </p:pic>
      <p:pic>
        <p:nvPicPr>
          <p:cNvPr id="5" name="Picture 4" descr="DSCI0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905000"/>
            <a:ext cx="5384800" cy="4038600"/>
          </a:xfrm>
          <a:prstGeom prst="rect">
            <a:avLst/>
          </a:prstGeom>
        </p:spPr>
      </p:pic>
      <p:pic>
        <p:nvPicPr>
          <p:cNvPr id="7" name="Picture 6" descr="DSCI03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676400"/>
            <a:ext cx="5994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Waters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do impaired waters consist of?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2209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water body or segment of a water body that violates limits set for a water quality standard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505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19941"/>
                </a:solidFill>
              </a:rPr>
              <a:t>32 segments of the Headwaters are recognized as impaired</a:t>
            </a:r>
          </a:p>
          <a:p>
            <a:pPr algn="ctr"/>
            <a:endParaRPr lang="en-US" sz="2000" b="1" dirty="0" smtClean="0">
              <a:solidFill>
                <a:srgbClr val="F1994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34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fecal </a:t>
            </a:r>
            <a:r>
              <a:rPr lang="en-US" dirty="0" err="1" smtClean="0"/>
              <a:t>coliform</a:t>
            </a:r>
            <a:r>
              <a:rPr lang="en-US" dirty="0" smtClean="0"/>
              <a:t> violations, low dissolved oxygen measurements, poor benthic populations, or PCB contaminations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Fecal </a:t>
            </a:r>
            <a:r>
              <a:rPr lang="en-US" dirty="0" err="1" smtClean="0"/>
              <a:t>Coliform</a:t>
            </a:r>
            <a:r>
              <a:rPr lang="en-US" dirty="0" smtClean="0"/>
              <a:t>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31720"/>
          </a:xfrm>
        </p:spPr>
        <p:txBody>
          <a:bodyPr/>
          <a:lstStyle/>
          <a:p>
            <a:r>
              <a:rPr lang="en-US" dirty="0" smtClean="0"/>
              <a:t>Escherichia coli (</a:t>
            </a:r>
            <a:r>
              <a:rPr lang="en-US" b="1" dirty="0" smtClean="0"/>
              <a:t>E. Coli</a:t>
            </a:r>
            <a:r>
              <a:rPr lang="en-US" dirty="0" smtClean="0"/>
              <a:t>) a type of fecal </a:t>
            </a:r>
            <a:r>
              <a:rPr lang="en-US" dirty="0" err="1" smtClean="0"/>
              <a:t>coliform</a:t>
            </a:r>
            <a:r>
              <a:rPr lang="en-US" dirty="0" smtClean="0"/>
              <a:t> bacteria</a:t>
            </a:r>
          </a:p>
          <a:p>
            <a:r>
              <a:rPr lang="en-US" dirty="0" smtClean="0"/>
              <a:t>lives in digestive system of warm-blooded organisms</a:t>
            </a:r>
          </a:p>
          <a:p>
            <a:r>
              <a:rPr lang="en-US" dirty="0" smtClean="0"/>
              <a:t>presence in water indicates high loading of human or animal wastes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80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Fate and Transport of Fecal </a:t>
            </a:r>
            <a:r>
              <a:rPr lang="en-US" dirty="0" err="1" smtClean="0">
                <a:hlinkClick r:id="rId3"/>
              </a:rPr>
              <a:t>Coliform</a:t>
            </a:r>
            <a:r>
              <a:rPr lang="en-US" dirty="0" smtClean="0">
                <a:hlinkClick r:id="rId3"/>
              </a:rPr>
              <a:t> Bacteria</a:t>
            </a:r>
            <a:endParaRPr lang="en-US" dirty="0"/>
          </a:p>
        </p:txBody>
      </p:sp>
      <p:pic>
        <p:nvPicPr>
          <p:cNvPr id="7" name="Picture 6" descr="cowsinstrea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886200"/>
            <a:ext cx="4123330" cy="279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Dissolved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84120"/>
          </a:xfrm>
        </p:spPr>
        <p:txBody>
          <a:bodyPr/>
          <a:lstStyle/>
          <a:p>
            <a:r>
              <a:rPr lang="en-US" dirty="0" smtClean="0"/>
              <a:t>DO = amount of oxygen present in a water column</a:t>
            </a:r>
          </a:p>
          <a:p>
            <a:r>
              <a:rPr lang="en-US" dirty="0" smtClean="0"/>
              <a:t>DO is critical for life in a body water</a:t>
            </a:r>
          </a:p>
          <a:p>
            <a:r>
              <a:rPr lang="en-US" dirty="0" smtClean="0"/>
              <a:t>Running water, submerged aquatic vegetation    DO</a:t>
            </a:r>
          </a:p>
          <a:p>
            <a:r>
              <a:rPr lang="en-US" dirty="0" smtClean="0"/>
              <a:t>Increased temperatures, animal respiration     DO</a:t>
            </a:r>
            <a:endParaRPr lang="en-US" dirty="0"/>
          </a:p>
        </p:txBody>
      </p:sp>
      <p:pic>
        <p:nvPicPr>
          <p:cNvPr id="5" name="Picture 4" descr="MP900446714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105400" y="3810000"/>
            <a:ext cx="2176225" cy="28956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6" name="Down Arrow 5"/>
          <p:cNvSpPr/>
          <p:nvPr/>
        </p:nvSpPr>
        <p:spPr>
          <a:xfrm>
            <a:off x="7010400" y="3429000"/>
            <a:ext cx="2286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315200" y="2895600"/>
            <a:ext cx="228600" cy="4572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hitewat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862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</a:t>
            </a:r>
            <a:r>
              <a:rPr lang="en-US" dirty="0" err="1" smtClean="0"/>
              <a:t>Macroinvertebrates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Poor benthic communities indicates poor  water quality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Reside on the bottom of stream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Macro = large enough to see with the naked eye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Invertebrates = organisms w/o backbone</a:t>
            </a:r>
          </a:p>
        </p:txBody>
      </p:sp>
      <p:pic>
        <p:nvPicPr>
          <p:cNvPr id="4" name="Content Placeholder 3" descr="P6020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962400"/>
            <a:ext cx="3352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876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Online step-by-step identification 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4016276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Some Haysi High School students trying out the Virginia Save Our Streams method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PCBs or Polychlorinated Biphenyls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man-made compounds</a:t>
            </a:r>
          </a:p>
          <a:p>
            <a:r>
              <a:rPr lang="en-US" dirty="0" smtClean="0"/>
              <a:t>used to make oil w/ low risk of flammability</a:t>
            </a:r>
          </a:p>
          <a:p>
            <a:r>
              <a:rPr lang="en-US" dirty="0" smtClean="0"/>
              <a:t>spilled and dumped in many places before hazard was known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MC90034030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953000"/>
            <a:ext cx="1002066" cy="995629"/>
          </a:xfrm>
          <a:prstGeom prst="rect">
            <a:avLst/>
          </a:prstGeom>
        </p:spPr>
      </p:pic>
      <p:pic>
        <p:nvPicPr>
          <p:cNvPr id="5" name="Picture 4" descr="MP900390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191000"/>
            <a:ext cx="1600200" cy="2243271"/>
          </a:xfrm>
          <a:prstGeom prst="rect">
            <a:avLst/>
          </a:prstGeom>
        </p:spPr>
      </p:pic>
      <p:pic>
        <p:nvPicPr>
          <p:cNvPr id="6" name="Picture 5" descr="MP9102165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114800"/>
            <a:ext cx="1525786" cy="228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457200"/>
          <a:ext cx="8229601" cy="622880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244294"/>
                <a:gridCol w="1503011"/>
                <a:gridCol w="1626208"/>
                <a:gridCol w="2082041"/>
                <a:gridCol w="1774047"/>
              </a:tblGrid>
              <a:tr h="55380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Impaired Streams of the Virginia Headwaters of the Big Sandy River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7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Old Watershed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New Watershed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VA County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Stream Name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Reason for Impairment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87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Q03R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BS06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Pawpaw Creek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Benthic </a:t>
                      </a:r>
                      <a:r>
                        <a:rPr lang="en-US" sz="1050" u="none" strike="noStrike" dirty="0" err="1"/>
                        <a:t>Macroinvertebrates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Q03R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BS04, BS05, BS06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Knox Creek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47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Q03R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BS04, BS05, BS07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Knox Creek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Q03R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BS04, BS05, BS08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Knox Creek &amp; tributaries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PCB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Q03R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BS05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Guess Fork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Q04R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BS09, BS12, BS14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Levisa Fork &amp; tributaries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2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Q04R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BS12, BS14, BS15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Levisa Fork &amp; tributaries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Q04R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BS09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Levisa Fork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Chlorides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47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Q04R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BS08, BS09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Levisa Fork &amp; Garden Creek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PCB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Q04R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BS08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Garden Creek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6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Q04R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BS08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Garden Creek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Q04R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BS08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Garden Creek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Chlorides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Q05R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BS11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Dismal Creek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Temperature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Q08R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BS14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Bull Creek &amp; tributaries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16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Q08R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BS14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Bull Creek &amp; tributaries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Q09R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BS26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Buchanan/Dickenson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Russell Fork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82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Q09R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BS17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Sullivan Branch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Q11R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BS25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McClure River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47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Q11R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BS25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McClure River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Q12R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BS26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Buchanan/Dickenson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Russell Prater Creek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6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Q12R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BS26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Buchanan/Dickenson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Russell Prater Creek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Q12R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BS27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Russell Fork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PCB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Q12R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BS35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Russell Fork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Q13L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BS30, BS33, BS34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John Flannagan Reservoir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Dissolved Oxygen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Q13L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BS28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North Fork Pound Reservoir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Dissolved Oxygen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Q13R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Dickenson/Wise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North Fork Pound River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05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Q13R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BS28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South Fork Pound River &amp; tributaries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00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Q13R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BS28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Dickenson/Wise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North Fork Pound River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Q13R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BS30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Pound River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Bacteria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66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Q13R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BS30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Pound River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Q13R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BS30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Dickenson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Bear Pen Branch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/>
                        <a:t>Benthic Macroinvertebrates</a:t>
                      </a:r>
                      <a:endParaRPr lang="en-US" sz="1050" b="0" i="0" u="none" strike="noStrike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  <a:tr h="13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Q14R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BS33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Dickenson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/>
                        <a:t>Cranesnest</a:t>
                      </a:r>
                      <a:r>
                        <a:rPr lang="en-US" sz="1050" u="none" strike="noStrike" dirty="0"/>
                        <a:t> River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/>
                        <a:t>Bacteria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5170" marR="5170" marT="517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3369</TotalTime>
  <Words>801</Words>
  <Application>Microsoft Office PowerPoint</Application>
  <PresentationFormat>On-screen Show (4:3)</PresentationFormat>
  <Paragraphs>241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Waters of the Big Sandy River Watershed</vt:lpstr>
      <vt:lpstr>Wetlands</vt:lpstr>
      <vt:lpstr>Wetlands</vt:lpstr>
      <vt:lpstr>Impaired Waters</vt:lpstr>
      <vt:lpstr>Fecal Coliform Violations</vt:lpstr>
      <vt:lpstr>Low Dissolved Oxygen</vt:lpstr>
      <vt:lpstr>Benthic Macroinvertebrates</vt:lpstr>
      <vt:lpstr>PCBs or Polychlorinated Biphenyls</vt:lpstr>
      <vt:lpstr>Slide 9</vt:lpstr>
      <vt:lpstr>Toxic Spills in the Headwaters</vt:lpstr>
      <vt:lpstr>Didymo</vt:lpstr>
      <vt:lpstr>Floodplain Management</vt:lpstr>
      <vt:lpstr>Photo 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Guest</cp:lastModifiedBy>
  <cp:revision>287</cp:revision>
  <dcterms:created xsi:type="dcterms:W3CDTF">2010-05-31T14:58:27Z</dcterms:created>
  <dcterms:modified xsi:type="dcterms:W3CDTF">2010-08-18T20:54:54Z</dcterms:modified>
</cp:coreProperties>
</file>